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4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A09E0-7FD8-3140-A3C8-D03A4BCA4E3C}" type="datetimeFigureOut">
              <a:rPr lang="en-US" smtClean="0"/>
              <a:t>11/30/10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67F2D-CDAC-BC40-9572-5C149ED7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6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67F2D-CDAC-BC40-9572-5C149ED721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9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11/30/10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November 30,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November 30,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November 30, 2010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11/30/10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Tuesday, November 30, 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November 30, 2010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November 30, 2010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November 30, 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November 30, 2010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Tuesday, November 30, 2010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Tuesday, November 30, 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55" r:id="rId1"/>
    <p:sldLayoutId id="2147484756" r:id="rId2"/>
    <p:sldLayoutId id="2147484757" r:id="rId3"/>
    <p:sldLayoutId id="2147484758" r:id="rId4"/>
    <p:sldLayoutId id="2147484759" r:id="rId5"/>
    <p:sldLayoutId id="2147484760" r:id="rId6"/>
    <p:sldLayoutId id="2147484761" r:id="rId7"/>
    <p:sldLayoutId id="2147484762" r:id="rId8"/>
    <p:sldLayoutId id="2147484763" r:id="rId9"/>
    <p:sldLayoutId id="2147484764" r:id="rId10"/>
    <p:sldLayoutId id="214748476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2137976"/>
            <a:ext cx="7543800" cy="98057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  CPU Design-Project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247150"/>
            <a:ext cx="6172200" cy="10931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Multicycle Datapath with Finite State Machine as Control Unit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963452" y="5153537"/>
            <a:ext cx="5342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pple Chancery"/>
                <a:cs typeface="Apple Chancery"/>
              </a:rPr>
              <a:t>                 N.S.V Ravi Tej Uppu</a:t>
            </a:r>
            <a:endParaRPr lang="en-US" sz="28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418781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94416" y="2187388"/>
            <a:ext cx="7543800" cy="914400"/>
          </a:xfrm>
        </p:spPr>
        <p:txBody>
          <a:bodyPr/>
          <a:lstStyle/>
          <a:p>
            <a:r>
              <a:rPr lang="en-US" dirty="0" smtClean="0"/>
              <a:t>        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2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18777"/>
              </p:ext>
            </p:extLst>
          </p:nvPr>
        </p:nvGraphicFramePr>
        <p:xfrm>
          <a:off x="262765" y="498324"/>
          <a:ext cx="8579784" cy="62212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5525"/>
                <a:gridCol w="1173647"/>
                <a:gridCol w="948564"/>
                <a:gridCol w="3488788"/>
                <a:gridCol w="1093260"/>
              </a:tblGrid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Mnemic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Opcode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R[rd] = R[rs] + R[rt]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0000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R[rd] = R[rs] &amp; R[rt]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0001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R[rd] = R[rs] | R[rt]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0010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sub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R[rd] = R[rs] - R[rt]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0011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R[rd] = nt[ R[rs] | $0]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0100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Xor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xor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R[rd] = R[rs]</a:t>
                      </a:r>
                      <a:r>
                        <a:rPr lang="en-US" baseline="0" dirty="0" smtClean="0"/>
                        <a:t> xor </a:t>
                      </a:r>
                      <a:r>
                        <a:rPr lang="en-US" dirty="0" smtClean="0"/>
                        <a:t>R[rt]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0101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r>
                        <a:rPr lang="en-US" baseline="0" dirty="0" smtClean="0"/>
                        <a:t>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lw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R[rt]=M(R[rs]+signExtImm)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0110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Store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sw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M(R[rs]+signExtImm)=R[rt]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0111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Add Imm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addi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R[rt] = R[rs] + signExtImm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1000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And Imm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andi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R[rt] = R[rs] &amp; signExtImm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1001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Or Imm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R[rt] = R[rs] | signExtImm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1010</a:t>
                      </a:r>
                      <a:endParaRPr lang="en-US" dirty="0"/>
                    </a:p>
                  </a:txBody>
                  <a:tcPr/>
                </a:tc>
              </a:tr>
              <a:tr h="369082">
                <a:tc>
                  <a:txBody>
                    <a:bodyPr/>
                    <a:lstStyle/>
                    <a:p>
                      <a:r>
                        <a:rPr lang="en-US" dirty="0" smtClean="0"/>
                        <a:t>Branch</a:t>
                      </a:r>
                      <a:r>
                        <a:rPr lang="en-US" baseline="0" dirty="0" smtClean="0"/>
                        <a:t> on equal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beq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if R[rs]==R[rt],PC=PC+4+brn 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1011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Halt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hlt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smtClean="0"/>
                        <a:t>PC - 1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1100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Jump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 = jump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1101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Set on less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slt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R[rd] = (R[rs]&lt;R[rt]) ? 1 :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1110</a:t>
                      </a:r>
                      <a:endParaRPr lang="en-US" dirty="0"/>
                    </a:p>
                  </a:txBody>
                  <a:tcPr/>
                </a:tc>
              </a:tr>
              <a:tr h="340393">
                <a:tc>
                  <a:txBody>
                    <a:bodyPr/>
                    <a:lstStyle/>
                    <a:p>
                      <a:r>
                        <a:rPr lang="en-US" dirty="0" smtClean="0"/>
                        <a:t>Jump and link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jal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</a:t>
                      </a:r>
                      <a:r>
                        <a:rPr lang="en-US" smtClean="0"/>
                        <a:t>[15]</a:t>
                      </a:r>
                      <a:r>
                        <a:rPr lang="en-US" dirty="0" smtClean="0"/>
                        <a:t>=PC+4; PC =</a:t>
                      </a:r>
                      <a:r>
                        <a:rPr lang="en-US" baseline="0" dirty="0" smtClean="0"/>
                        <a:t> jump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1111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9511" y="0"/>
            <a:ext cx="7293596" cy="49832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Core Instruction set:-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98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01687"/>
              </p:ext>
            </p:extLst>
          </p:nvPr>
        </p:nvGraphicFramePr>
        <p:xfrm>
          <a:off x="1937854" y="698906"/>
          <a:ext cx="5570274" cy="40538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18779"/>
                <a:gridCol w="1215170"/>
                <a:gridCol w="1453672"/>
                <a:gridCol w="1382653"/>
              </a:tblGrid>
              <a:tr h="405386">
                <a:tc>
                  <a:txBody>
                    <a:bodyPr/>
                    <a:lstStyle/>
                    <a:p>
                      <a:r>
                        <a:rPr lang="en-US" dirty="0" smtClean="0"/>
                        <a:t>15 opcode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   rs   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    rt      4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r>
                        <a:rPr lang="en-US" baseline="0" dirty="0" smtClean="0"/>
                        <a:t>    </a:t>
                      </a:r>
                      <a:r>
                        <a:rPr lang="en-US" dirty="0" smtClean="0"/>
                        <a:t>  rd     0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112525"/>
            <a:ext cx="7543800" cy="434025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Palatino Linotype"/>
                <a:cs typeface="Palatino Linotype"/>
              </a:rPr>
              <a:t>Basic</a:t>
            </a:r>
            <a:r>
              <a:rPr lang="en-US" sz="3200" dirty="0" smtClean="0"/>
              <a:t> Instruction Formats: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55804"/>
              </p:ext>
            </p:extLst>
          </p:nvPr>
        </p:nvGraphicFramePr>
        <p:xfrm>
          <a:off x="1268438" y="738532"/>
          <a:ext cx="340974" cy="365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4097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99087"/>
              </p:ext>
            </p:extLst>
          </p:nvPr>
        </p:nvGraphicFramePr>
        <p:xfrm>
          <a:off x="1937852" y="1397000"/>
          <a:ext cx="5570276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18781"/>
                <a:gridCol w="1173647"/>
                <a:gridCol w="1045029"/>
                <a:gridCol w="18328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opcode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</a:t>
                      </a:r>
                      <a:r>
                        <a:rPr lang="en-US" baseline="0" dirty="0" smtClean="0"/>
                        <a:t>   rs   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   rt 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 immediate  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84222"/>
              </p:ext>
            </p:extLst>
          </p:nvPr>
        </p:nvGraphicFramePr>
        <p:xfrm>
          <a:off x="1268439" y="1402080"/>
          <a:ext cx="340973" cy="365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4097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 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307546"/>
              </p:ext>
            </p:extLst>
          </p:nvPr>
        </p:nvGraphicFramePr>
        <p:xfrm>
          <a:off x="1268439" y="2023925"/>
          <a:ext cx="340974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409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J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334267"/>
              </p:ext>
            </p:extLst>
          </p:nvPr>
        </p:nvGraphicFramePr>
        <p:xfrm>
          <a:off x="1937852" y="2023925"/>
          <a:ext cx="5570276" cy="3708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534858"/>
                <a:gridCol w="4035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opcode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               address                              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44779"/>
              </p:ext>
            </p:extLst>
          </p:nvPr>
        </p:nvGraphicFramePr>
        <p:xfrm>
          <a:off x="1363225" y="3266160"/>
          <a:ext cx="6273521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1278"/>
                <a:gridCol w="1257462"/>
                <a:gridCol w="28947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$zero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baseline="0" dirty="0" smtClean="0"/>
                        <a:t>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constant value ‘0’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$at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assembler Temporary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$v0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 for function results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$a0-$a3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3-6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$t0-$t3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temporary registers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$s0-$s3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11-14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saved temporary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$</a:t>
                      </a:r>
                      <a:r>
                        <a:rPr lang="en-US" dirty="0" err="1" smtClean="0"/>
                        <a:t>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address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77240" y="2681384"/>
            <a:ext cx="57823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Register Name, Number, Use: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418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4852" y="0"/>
            <a:ext cx="7543800" cy="49290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Multicyc</a:t>
            </a:r>
            <a:r>
              <a:rPr lang="en-US" sz="3200" dirty="0"/>
              <a:t>l</a:t>
            </a:r>
            <a:r>
              <a:rPr lang="en-US" sz="3200" dirty="0" smtClean="0"/>
              <a:t>e Datapath with Control unit: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10997" y="3242296"/>
            <a:ext cx="46624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PC</a:t>
            </a:r>
            <a:endParaRPr lang="en-US" sz="1400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77240" y="3685494"/>
            <a:ext cx="21544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Terminator 26"/>
          <p:cNvSpPr/>
          <p:nvPr/>
        </p:nvSpPr>
        <p:spPr>
          <a:xfrm rot="16200000">
            <a:off x="646658" y="3801109"/>
            <a:ext cx="1073178" cy="381128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 </a:t>
            </a:r>
            <a:r>
              <a:rPr lang="en-US" sz="1400" b="1" dirty="0" smtClean="0"/>
              <a:t>mux </a:t>
            </a:r>
            <a:r>
              <a:rPr lang="en-US" sz="1400" dirty="0" smtClean="0"/>
              <a:t>0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373811" y="3982071"/>
            <a:ext cx="2028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581620" y="3728920"/>
            <a:ext cx="1133375" cy="1433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Address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Memory Mem data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Write data</a:t>
            </a:r>
            <a:endParaRPr lang="en-US" sz="1400" dirty="0"/>
          </a:p>
          <a:p>
            <a:pPr algn="ctr"/>
            <a:endParaRPr lang="en-US" sz="1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709990" y="4182819"/>
            <a:ext cx="3311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041097" y="2843453"/>
            <a:ext cx="1124067" cy="21750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Inst(15-12)</a:t>
            </a:r>
          </a:p>
          <a:p>
            <a:pPr algn="ctr"/>
            <a:r>
              <a:rPr lang="en-US" sz="1400" dirty="0" smtClean="0"/>
              <a:t>Instruction(11-8)</a:t>
            </a:r>
          </a:p>
          <a:p>
            <a:pPr algn="ctr"/>
            <a:r>
              <a:rPr lang="en-US" sz="1400" dirty="0" smtClean="0"/>
              <a:t>Instruction(7-4)</a:t>
            </a:r>
          </a:p>
          <a:p>
            <a:pPr algn="ctr"/>
            <a:r>
              <a:rPr lang="en-US" sz="1400" dirty="0" smtClean="0"/>
              <a:t>(</a:t>
            </a:r>
            <a:r>
              <a:rPr lang="en-US" sz="1400" b="1" dirty="0" smtClean="0"/>
              <a:t>Inst </a:t>
            </a:r>
            <a:r>
              <a:rPr lang="en-US" sz="1400" b="1" dirty="0" err="1" smtClean="0"/>
              <a:t>Reg</a:t>
            </a:r>
            <a:r>
              <a:rPr lang="en-US" sz="1400" dirty="0" smtClean="0"/>
              <a:t>)</a:t>
            </a:r>
            <a:endParaRPr lang="en-US" sz="1400" dirty="0"/>
          </a:p>
          <a:p>
            <a:pPr algn="ctr"/>
            <a:r>
              <a:rPr lang="en-US" sz="1400" dirty="0" smtClean="0"/>
              <a:t>Instruction(4-0)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3041097" y="5318220"/>
            <a:ext cx="881563" cy="8864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Memory Data Register</a:t>
            </a:r>
            <a:endParaRPr lang="en-US" sz="1400" b="1" dirty="0"/>
          </a:p>
        </p:txBody>
      </p:sp>
      <p:sp>
        <p:nvSpPr>
          <p:cNvPr id="36" name="Terminator 35"/>
          <p:cNvSpPr/>
          <p:nvPr/>
        </p:nvSpPr>
        <p:spPr>
          <a:xfrm rot="16200000">
            <a:off x="4274086" y="5138380"/>
            <a:ext cx="1053974" cy="381128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  </a:t>
            </a:r>
            <a:r>
              <a:rPr lang="en-US" sz="1400" b="1" dirty="0"/>
              <a:t>mux</a:t>
            </a:r>
            <a:r>
              <a:rPr lang="en-US" sz="1400" dirty="0"/>
              <a:t>  0</a:t>
            </a:r>
          </a:p>
        </p:txBody>
      </p:sp>
      <p:sp>
        <p:nvSpPr>
          <p:cNvPr id="37" name="Terminator 36"/>
          <p:cNvSpPr/>
          <p:nvPr/>
        </p:nvSpPr>
        <p:spPr>
          <a:xfrm rot="16200000">
            <a:off x="4243913" y="4021918"/>
            <a:ext cx="1053974" cy="381128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  </a:t>
            </a:r>
            <a:r>
              <a:rPr lang="en-US" sz="1400" b="1" dirty="0" smtClean="0"/>
              <a:t>mux</a:t>
            </a:r>
            <a:r>
              <a:rPr lang="en-US" sz="1400" dirty="0" smtClean="0"/>
              <a:t>  0</a:t>
            </a:r>
            <a:endParaRPr lang="en-US" sz="1400" dirty="0"/>
          </a:p>
        </p:txBody>
      </p:sp>
      <p:sp>
        <p:nvSpPr>
          <p:cNvPr id="39" name="Oval 38"/>
          <p:cNvSpPr/>
          <p:nvPr/>
        </p:nvSpPr>
        <p:spPr>
          <a:xfrm>
            <a:off x="5313776" y="5162910"/>
            <a:ext cx="938943" cy="11436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Sign Extend</a:t>
            </a:r>
            <a:endParaRPr lang="en-US" sz="1400" b="1" dirty="0"/>
          </a:p>
        </p:txBody>
      </p:sp>
      <p:sp>
        <p:nvSpPr>
          <p:cNvPr id="40" name="Rectangle 39"/>
          <p:cNvSpPr/>
          <p:nvPr/>
        </p:nvSpPr>
        <p:spPr>
          <a:xfrm>
            <a:off x="5175138" y="2789811"/>
            <a:ext cx="1089579" cy="2302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Read </a:t>
            </a:r>
            <a:r>
              <a:rPr lang="en-US" sz="1400" dirty="0" err="1" smtClean="0"/>
              <a:t>reg</a:t>
            </a:r>
            <a:r>
              <a:rPr lang="en-US" sz="1400" dirty="0" smtClean="0"/>
              <a:t> 1</a:t>
            </a:r>
          </a:p>
          <a:p>
            <a:pPr algn="ctr"/>
            <a:r>
              <a:rPr lang="en-US" sz="1400" dirty="0" smtClean="0"/>
              <a:t>            read              data 1</a:t>
            </a:r>
          </a:p>
          <a:p>
            <a:pPr algn="ctr"/>
            <a:r>
              <a:rPr lang="en-US" sz="1400" dirty="0" smtClean="0"/>
              <a:t>Read </a:t>
            </a:r>
            <a:r>
              <a:rPr lang="en-US" sz="1400" dirty="0" err="1" smtClean="0"/>
              <a:t>reg</a:t>
            </a:r>
            <a:r>
              <a:rPr lang="en-US" sz="1400" dirty="0" smtClean="0"/>
              <a:t> 2</a:t>
            </a:r>
          </a:p>
          <a:p>
            <a:pPr algn="ctr"/>
            <a:r>
              <a:rPr lang="en-US" sz="1400" b="1" dirty="0" err="1" smtClean="0"/>
              <a:t>Reg</a:t>
            </a:r>
            <a:r>
              <a:rPr lang="en-US" sz="1400" b="1" dirty="0" smtClean="0"/>
              <a:t>-file</a:t>
            </a:r>
          </a:p>
          <a:p>
            <a:pPr algn="ctr"/>
            <a:r>
              <a:rPr lang="en-US" sz="1400" dirty="0" smtClean="0"/>
              <a:t>Write </a:t>
            </a:r>
            <a:r>
              <a:rPr lang="en-US" sz="1400" dirty="0" err="1" smtClean="0"/>
              <a:t>reg</a:t>
            </a:r>
            <a:endParaRPr lang="en-US" sz="1400" dirty="0" smtClean="0"/>
          </a:p>
          <a:p>
            <a:pPr algn="ctr"/>
            <a:r>
              <a:rPr lang="en-US" sz="1400" dirty="0"/>
              <a:t> </a:t>
            </a:r>
            <a:r>
              <a:rPr lang="en-US" sz="1400" dirty="0" smtClean="0"/>
              <a:t>     read</a:t>
            </a:r>
          </a:p>
          <a:p>
            <a:pPr algn="ctr"/>
            <a:r>
              <a:rPr lang="en-US" sz="1400" dirty="0" smtClean="0"/>
              <a:t>data 2 </a:t>
            </a:r>
          </a:p>
          <a:p>
            <a:pPr algn="ctr"/>
            <a:r>
              <a:rPr lang="en-US" sz="1400" dirty="0" smtClean="0"/>
              <a:t>Write data</a:t>
            </a:r>
            <a:endParaRPr lang="en-US" sz="1400" dirty="0"/>
          </a:p>
        </p:txBody>
      </p:sp>
      <p:sp>
        <p:nvSpPr>
          <p:cNvPr id="41" name="Rectangle 40"/>
          <p:cNvSpPr/>
          <p:nvPr/>
        </p:nvSpPr>
        <p:spPr>
          <a:xfrm>
            <a:off x="6510834" y="3094282"/>
            <a:ext cx="379556" cy="403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510834" y="4124422"/>
            <a:ext cx="379556" cy="403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7" name="Terminator 46"/>
          <p:cNvSpPr/>
          <p:nvPr/>
        </p:nvSpPr>
        <p:spPr>
          <a:xfrm rot="16200000">
            <a:off x="6835202" y="2792982"/>
            <a:ext cx="1053974" cy="381128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  </a:t>
            </a:r>
            <a:r>
              <a:rPr lang="en-US" sz="1400" b="1" dirty="0"/>
              <a:t>mux</a:t>
            </a:r>
            <a:r>
              <a:rPr lang="en-US" sz="1400" dirty="0"/>
              <a:t>  0</a:t>
            </a:r>
          </a:p>
          <a:p>
            <a:pPr algn="ctr"/>
            <a:endParaRPr lang="en-US" sz="1400" dirty="0"/>
          </a:p>
        </p:txBody>
      </p:sp>
      <p:sp>
        <p:nvSpPr>
          <p:cNvPr id="48" name="Terminator 47"/>
          <p:cNvSpPr/>
          <p:nvPr/>
        </p:nvSpPr>
        <p:spPr>
          <a:xfrm rot="16200000">
            <a:off x="6796847" y="4445357"/>
            <a:ext cx="1053974" cy="381128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3   2   1   0</a:t>
            </a:r>
            <a:endParaRPr lang="en-US" sz="1400" dirty="0"/>
          </a:p>
        </p:txBody>
      </p:sp>
      <p:sp>
        <p:nvSpPr>
          <p:cNvPr id="49" name="Diagonal Stripe 48"/>
          <p:cNvSpPr/>
          <p:nvPr/>
        </p:nvSpPr>
        <p:spPr>
          <a:xfrm rot="8004120">
            <a:off x="7131775" y="3139259"/>
            <a:ext cx="1350973" cy="1246259"/>
          </a:xfrm>
          <a:prstGeom prst="diagStripe">
            <a:avLst>
              <a:gd name="adj" fmla="val 4931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0" name="Merge 49"/>
          <p:cNvSpPr/>
          <p:nvPr/>
        </p:nvSpPr>
        <p:spPr>
          <a:xfrm rot="16200000">
            <a:off x="7722852" y="3672144"/>
            <a:ext cx="379236" cy="175178"/>
          </a:xfrm>
          <a:prstGeom prst="flowChartMerg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8534353" y="3455084"/>
            <a:ext cx="379556" cy="6538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ALU-op</a:t>
            </a:r>
            <a:endParaRPr lang="en-US" sz="1000" b="1" dirty="0"/>
          </a:p>
        </p:txBody>
      </p:sp>
      <p:sp>
        <p:nvSpPr>
          <p:cNvPr id="65" name="Oval 64"/>
          <p:cNvSpPr/>
          <p:nvPr/>
        </p:nvSpPr>
        <p:spPr>
          <a:xfrm>
            <a:off x="3801394" y="839955"/>
            <a:ext cx="914400" cy="15459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o/p’s</a:t>
            </a:r>
          </a:p>
          <a:p>
            <a:pPr algn="ctr"/>
            <a:r>
              <a:rPr lang="en-US" sz="1400" b="1" dirty="0" smtClean="0"/>
              <a:t>Control</a:t>
            </a:r>
          </a:p>
          <a:p>
            <a:pPr algn="ctr"/>
            <a:r>
              <a:rPr lang="en-US" sz="1400" dirty="0" smtClean="0"/>
              <a:t>Op(3-0)</a:t>
            </a:r>
            <a:endParaRPr lang="en-US" sz="1400" dirty="0"/>
          </a:p>
        </p:txBody>
      </p:sp>
      <p:sp>
        <p:nvSpPr>
          <p:cNvPr id="66" name="Terminator 65"/>
          <p:cNvSpPr/>
          <p:nvPr/>
        </p:nvSpPr>
        <p:spPr>
          <a:xfrm rot="16200000">
            <a:off x="8006582" y="1598914"/>
            <a:ext cx="1053974" cy="381128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 2     1     0 </a:t>
            </a:r>
            <a:endParaRPr lang="en-US" sz="1400" dirty="0"/>
          </a:p>
        </p:txBody>
      </p:sp>
      <p:sp>
        <p:nvSpPr>
          <p:cNvPr id="68" name="Delay 67"/>
          <p:cNvSpPr/>
          <p:nvPr/>
        </p:nvSpPr>
        <p:spPr>
          <a:xfrm rot="10800000">
            <a:off x="1753341" y="885352"/>
            <a:ext cx="381129" cy="452577"/>
          </a:xfrm>
          <a:prstGeom prst="flowChartDela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Moon 69"/>
          <p:cNvSpPr/>
          <p:nvPr/>
        </p:nvSpPr>
        <p:spPr>
          <a:xfrm>
            <a:off x="630963" y="1205086"/>
            <a:ext cx="452547" cy="505621"/>
          </a:xfrm>
          <a:prstGeom prst="moon">
            <a:avLst>
              <a:gd name="adj" fmla="val 7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6267317" y="3279302"/>
            <a:ext cx="2435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6267317" y="4327026"/>
            <a:ext cx="27415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890390" y="4347273"/>
            <a:ext cx="2435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890390" y="3289322"/>
            <a:ext cx="281235" cy="55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7514398" y="4493699"/>
            <a:ext cx="281872" cy="15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7543009" y="3078923"/>
            <a:ext cx="281872" cy="15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 rot="5400000" flipH="1" flipV="1">
            <a:off x="3783692" y="2767394"/>
            <a:ext cx="856376" cy="93428"/>
          </a:xfrm>
          <a:prstGeom prst="bentConnector3">
            <a:avLst>
              <a:gd name="adj1" fmla="val 2266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8" name="Elbow Connector 127"/>
          <p:cNvCxnSpPr/>
          <p:nvPr/>
        </p:nvCxnSpPr>
        <p:spPr>
          <a:xfrm flipV="1">
            <a:off x="4165166" y="2965246"/>
            <a:ext cx="1012572" cy="532876"/>
          </a:xfrm>
          <a:prstGeom prst="bentConnector3">
            <a:avLst>
              <a:gd name="adj1" fmla="val 43565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33" idx="3"/>
          </p:cNvCxnSpPr>
          <p:nvPr/>
        </p:nvCxnSpPr>
        <p:spPr>
          <a:xfrm>
            <a:off x="4165164" y="3930962"/>
            <a:ext cx="415172" cy="9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 flipV="1">
            <a:off x="4353162" y="3676093"/>
            <a:ext cx="824576" cy="254870"/>
          </a:xfrm>
          <a:prstGeom prst="bentConnector3">
            <a:avLst>
              <a:gd name="adj1" fmla="val 13265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9" name="Elbow Connector 148"/>
          <p:cNvCxnSpPr/>
          <p:nvPr/>
        </p:nvCxnSpPr>
        <p:spPr>
          <a:xfrm flipV="1">
            <a:off x="6759005" y="4535518"/>
            <a:ext cx="412620" cy="145806"/>
          </a:xfrm>
          <a:prstGeom prst="bentConnector3">
            <a:avLst>
              <a:gd name="adj1" fmla="val 53538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6550570" y="4496658"/>
            <a:ext cx="281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</a:t>
            </a:r>
          </a:p>
        </p:txBody>
      </p:sp>
      <p:cxnSp>
        <p:nvCxnSpPr>
          <p:cNvPr id="166" name="Elbow Connector 165"/>
          <p:cNvCxnSpPr/>
          <p:nvPr/>
        </p:nvCxnSpPr>
        <p:spPr>
          <a:xfrm flipV="1">
            <a:off x="6267317" y="4760821"/>
            <a:ext cx="928213" cy="8160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6928108" y="5021572"/>
            <a:ext cx="2435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6689882" y="4846384"/>
            <a:ext cx="334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-1</a:t>
            </a:r>
            <a:endParaRPr lang="en-US" sz="1400" dirty="0"/>
          </a:p>
        </p:txBody>
      </p:sp>
      <p:cxnSp>
        <p:nvCxnSpPr>
          <p:cNvPr id="172" name="Straight Arrow Connector 171"/>
          <p:cNvCxnSpPr/>
          <p:nvPr/>
        </p:nvCxnSpPr>
        <p:spPr>
          <a:xfrm flipV="1">
            <a:off x="8252481" y="3733410"/>
            <a:ext cx="281872" cy="15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3" name="Elbow Connector 172"/>
          <p:cNvCxnSpPr>
            <a:endCxn id="34" idx="1"/>
          </p:cNvCxnSpPr>
          <p:nvPr/>
        </p:nvCxnSpPr>
        <p:spPr>
          <a:xfrm rot="16200000" flipH="1">
            <a:off x="2154565" y="4874920"/>
            <a:ext cx="1578632" cy="1944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2" name="Elbow Connector 211"/>
          <p:cNvCxnSpPr>
            <a:endCxn id="66" idx="3"/>
          </p:cNvCxnSpPr>
          <p:nvPr/>
        </p:nvCxnSpPr>
        <p:spPr>
          <a:xfrm>
            <a:off x="4619606" y="1113897"/>
            <a:ext cx="3913963" cy="14859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220"/>
          <p:cNvCxnSpPr>
            <a:endCxn id="49" idx="1"/>
          </p:cNvCxnSpPr>
          <p:nvPr/>
        </p:nvCxnSpPr>
        <p:spPr>
          <a:xfrm>
            <a:off x="4663499" y="1317675"/>
            <a:ext cx="3384641" cy="17428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/>
          <p:nvPr/>
        </p:nvCxnSpPr>
        <p:spPr>
          <a:xfrm rot="16200000" flipH="1">
            <a:off x="4322210" y="1987464"/>
            <a:ext cx="3735475" cy="2948306"/>
          </a:xfrm>
          <a:prstGeom prst="bentConnector3">
            <a:avLst>
              <a:gd name="adj1" fmla="val -2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Elbow Connector 248"/>
          <p:cNvCxnSpPr>
            <a:endCxn id="48" idx="1"/>
          </p:cNvCxnSpPr>
          <p:nvPr/>
        </p:nvCxnSpPr>
        <p:spPr>
          <a:xfrm rot="10800000">
            <a:off x="7323835" y="5162909"/>
            <a:ext cx="340265" cy="16644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Elbow Connector 253"/>
          <p:cNvCxnSpPr/>
          <p:nvPr/>
        </p:nvCxnSpPr>
        <p:spPr>
          <a:xfrm>
            <a:off x="5572175" y="594589"/>
            <a:ext cx="3341734" cy="2739483"/>
          </a:xfrm>
          <a:prstGeom prst="bentConnector3">
            <a:avLst>
              <a:gd name="adj1" fmla="val 100237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6" name="Elbow Connector 255"/>
          <p:cNvCxnSpPr>
            <a:endCxn id="40" idx="0"/>
          </p:cNvCxnSpPr>
          <p:nvPr/>
        </p:nvCxnSpPr>
        <p:spPr>
          <a:xfrm>
            <a:off x="4626277" y="2062126"/>
            <a:ext cx="1093651" cy="72768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Elbow Connector 257"/>
          <p:cNvCxnSpPr>
            <a:endCxn id="37" idx="3"/>
          </p:cNvCxnSpPr>
          <p:nvPr/>
        </p:nvCxnSpPr>
        <p:spPr>
          <a:xfrm rot="16200000" flipH="1">
            <a:off x="3939092" y="2853687"/>
            <a:ext cx="1389554" cy="274061"/>
          </a:xfrm>
          <a:prstGeom prst="bentConnector3">
            <a:avLst>
              <a:gd name="adj1" fmla="val 6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Elbow Connector 261"/>
          <p:cNvCxnSpPr/>
          <p:nvPr/>
        </p:nvCxnSpPr>
        <p:spPr>
          <a:xfrm flipV="1">
            <a:off x="2134470" y="594587"/>
            <a:ext cx="3437705" cy="396180"/>
          </a:xfrm>
          <a:prstGeom prst="bentConnector3">
            <a:avLst>
              <a:gd name="adj1" fmla="val 25795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8252481" y="3334072"/>
            <a:ext cx="661427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>
            <a:off x="2134470" y="1205086"/>
            <a:ext cx="17052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Elbow Connector 295"/>
          <p:cNvCxnSpPr>
            <a:endCxn id="68" idx="3"/>
          </p:cNvCxnSpPr>
          <p:nvPr/>
        </p:nvCxnSpPr>
        <p:spPr>
          <a:xfrm flipV="1">
            <a:off x="992682" y="1111640"/>
            <a:ext cx="760659" cy="25472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5" name="Elbow Connector 304"/>
          <p:cNvCxnSpPr/>
          <p:nvPr/>
        </p:nvCxnSpPr>
        <p:spPr>
          <a:xfrm flipV="1">
            <a:off x="1013892" y="1480273"/>
            <a:ext cx="2808712" cy="10648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2" name="Elbow Connector 331"/>
          <p:cNvCxnSpPr/>
          <p:nvPr/>
        </p:nvCxnSpPr>
        <p:spPr>
          <a:xfrm rot="10800000">
            <a:off x="144695" y="492901"/>
            <a:ext cx="8579440" cy="1267586"/>
          </a:xfrm>
          <a:prstGeom prst="bentConnector3">
            <a:avLst>
              <a:gd name="adj1" fmla="val -3929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6" name="Elbow Connector 335"/>
          <p:cNvCxnSpPr/>
          <p:nvPr/>
        </p:nvCxnSpPr>
        <p:spPr>
          <a:xfrm rot="16200000" flipH="1">
            <a:off x="-1375451" y="2013047"/>
            <a:ext cx="3206595" cy="16630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3" name="Elbow Connector 342"/>
          <p:cNvCxnSpPr>
            <a:stCxn id="14" idx="0"/>
            <a:endCxn id="70" idx="1"/>
          </p:cNvCxnSpPr>
          <p:nvPr/>
        </p:nvCxnSpPr>
        <p:spPr>
          <a:xfrm rot="5400000" flipH="1" flipV="1">
            <a:off x="-304658" y="2306675"/>
            <a:ext cx="1784399" cy="86844"/>
          </a:xfrm>
          <a:prstGeom prst="bentConnector2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9" name="Elbow Connector 348"/>
          <p:cNvCxnSpPr>
            <a:stCxn id="27" idx="3"/>
          </p:cNvCxnSpPr>
          <p:nvPr/>
        </p:nvCxnSpPr>
        <p:spPr>
          <a:xfrm rot="5400000" flipH="1" flipV="1">
            <a:off x="1645023" y="1298714"/>
            <a:ext cx="1694595" cy="2618147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4" name="Elbow Connector 373"/>
          <p:cNvCxnSpPr>
            <a:stCxn id="31" idx="0"/>
          </p:cNvCxnSpPr>
          <p:nvPr/>
        </p:nvCxnSpPr>
        <p:spPr>
          <a:xfrm rot="5400000" flipH="1" flipV="1">
            <a:off x="2123249" y="1991861"/>
            <a:ext cx="1762119" cy="1712001"/>
          </a:xfrm>
          <a:prstGeom prst="bentConnector3">
            <a:avLst>
              <a:gd name="adj1" fmla="val 10002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6" name="Elbow Connector 385"/>
          <p:cNvCxnSpPr/>
          <p:nvPr/>
        </p:nvCxnSpPr>
        <p:spPr>
          <a:xfrm>
            <a:off x="4688723" y="1848324"/>
            <a:ext cx="2641056" cy="608234"/>
          </a:xfrm>
          <a:prstGeom prst="bentConnector3">
            <a:avLst>
              <a:gd name="adj1" fmla="val 1003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Elbow Connector 397"/>
          <p:cNvCxnSpPr/>
          <p:nvPr/>
        </p:nvCxnSpPr>
        <p:spPr>
          <a:xfrm rot="5400000" flipH="1" flipV="1">
            <a:off x="1288469" y="3672361"/>
            <a:ext cx="4128866" cy="1139515"/>
          </a:xfrm>
          <a:prstGeom prst="bentConnector3">
            <a:avLst>
              <a:gd name="adj1" fmla="val 9957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endCxn id="36" idx="1"/>
          </p:cNvCxnSpPr>
          <p:nvPr/>
        </p:nvCxnSpPr>
        <p:spPr>
          <a:xfrm flipV="1">
            <a:off x="2783145" y="5855931"/>
            <a:ext cx="2017928" cy="45062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8" name="Elbow Connector 457"/>
          <p:cNvCxnSpPr/>
          <p:nvPr/>
        </p:nvCxnSpPr>
        <p:spPr>
          <a:xfrm rot="10800000" flipV="1">
            <a:off x="1183248" y="4347272"/>
            <a:ext cx="5294335" cy="2272216"/>
          </a:xfrm>
          <a:prstGeom prst="bentConnector3">
            <a:avLst>
              <a:gd name="adj1" fmla="val 1735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8" name="Elbow Connector 477"/>
          <p:cNvCxnSpPr/>
          <p:nvPr/>
        </p:nvCxnSpPr>
        <p:spPr>
          <a:xfrm rot="5400000" flipH="1" flipV="1">
            <a:off x="555460" y="5598334"/>
            <a:ext cx="1648942" cy="393368"/>
          </a:xfrm>
          <a:prstGeom prst="bentConnector3">
            <a:avLst>
              <a:gd name="adj1" fmla="val 100426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>
            <a:off x="4353162" y="4493699"/>
            <a:ext cx="248336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7" name="Elbow Connector 486"/>
          <p:cNvCxnSpPr/>
          <p:nvPr/>
        </p:nvCxnSpPr>
        <p:spPr>
          <a:xfrm rot="5400000" flipH="1" flipV="1">
            <a:off x="3820326" y="3073982"/>
            <a:ext cx="3459305" cy="2396596"/>
          </a:xfrm>
          <a:prstGeom prst="bentConnector3">
            <a:avLst>
              <a:gd name="adj1" fmla="val 99821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3" name="Straight Arrow Connector 492"/>
          <p:cNvCxnSpPr/>
          <p:nvPr/>
        </p:nvCxnSpPr>
        <p:spPr>
          <a:xfrm>
            <a:off x="4353162" y="5979932"/>
            <a:ext cx="9752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6" name="Straight Arrow Connector 495"/>
          <p:cNvCxnSpPr/>
          <p:nvPr/>
        </p:nvCxnSpPr>
        <p:spPr>
          <a:xfrm>
            <a:off x="3957501" y="5576915"/>
            <a:ext cx="6530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0" name="Elbow Connector 499"/>
          <p:cNvCxnSpPr/>
          <p:nvPr/>
        </p:nvCxnSpPr>
        <p:spPr>
          <a:xfrm rot="5400000" flipH="1" flipV="1">
            <a:off x="3697028" y="5533531"/>
            <a:ext cx="1480174" cy="357039"/>
          </a:xfrm>
          <a:prstGeom prst="bentConnector3">
            <a:avLst>
              <a:gd name="adj1" fmla="val 100048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1" name="Elbow Connector 510"/>
          <p:cNvCxnSpPr>
            <a:stCxn id="14" idx="3"/>
          </p:cNvCxnSpPr>
          <p:nvPr/>
        </p:nvCxnSpPr>
        <p:spPr>
          <a:xfrm flipV="1">
            <a:off x="777240" y="2716255"/>
            <a:ext cx="107721" cy="983241"/>
          </a:xfrm>
          <a:prstGeom prst="bentConnector2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6" name="Straight Arrow Connector 525"/>
          <p:cNvCxnSpPr/>
          <p:nvPr/>
        </p:nvCxnSpPr>
        <p:spPr>
          <a:xfrm>
            <a:off x="884961" y="2716255"/>
            <a:ext cx="62489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6" name="Elbow Connector 535"/>
          <p:cNvCxnSpPr/>
          <p:nvPr/>
        </p:nvCxnSpPr>
        <p:spPr>
          <a:xfrm flipV="1">
            <a:off x="6743591" y="2177685"/>
            <a:ext cx="1599416" cy="364942"/>
          </a:xfrm>
          <a:prstGeom prst="bentConnector3">
            <a:avLst>
              <a:gd name="adj1" fmla="val 1786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9" name="Elbow Connector 538"/>
          <p:cNvCxnSpPr/>
          <p:nvPr/>
        </p:nvCxnSpPr>
        <p:spPr>
          <a:xfrm rot="16200000" flipV="1">
            <a:off x="7434519" y="2846923"/>
            <a:ext cx="1299840" cy="519112"/>
          </a:xfrm>
          <a:prstGeom prst="bentConnector3">
            <a:avLst>
              <a:gd name="adj1" fmla="val 100013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43" name="Elbow Connector 542"/>
          <p:cNvCxnSpPr/>
          <p:nvPr/>
        </p:nvCxnSpPr>
        <p:spPr>
          <a:xfrm rot="5400000" flipH="1" flipV="1">
            <a:off x="7609780" y="1717751"/>
            <a:ext cx="978412" cy="524371"/>
          </a:xfrm>
          <a:prstGeom prst="bentConnector3">
            <a:avLst>
              <a:gd name="adj1" fmla="val 98867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4" name="Elbow Connector 553"/>
          <p:cNvCxnSpPr>
            <a:endCxn id="66" idx="0"/>
          </p:cNvCxnSpPr>
          <p:nvPr/>
        </p:nvCxnSpPr>
        <p:spPr>
          <a:xfrm rot="5400000" flipH="1" flipV="1">
            <a:off x="7576005" y="1949258"/>
            <a:ext cx="926779" cy="6072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9" name="Elbow Connector 558"/>
          <p:cNvCxnSpPr/>
          <p:nvPr/>
        </p:nvCxnSpPr>
        <p:spPr>
          <a:xfrm rot="10800000">
            <a:off x="7735786" y="2716257"/>
            <a:ext cx="1317680" cy="1065752"/>
          </a:xfrm>
          <a:prstGeom prst="bentConnector3">
            <a:avLst>
              <a:gd name="adj1" fmla="val 1242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3" name="Elbow Connector 562"/>
          <p:cNvCxnSpPr>
            <a:stCxn id="33" idx="0"/>
          </p:cNvCxnSpPr>
          <p:nvPr/>
        </p:nvCxnSpPr>
        <p:spPr>
          <a:xfrm rot="5400000" flipH="1" flipV="1">
            <a:off x="3618884" y="2352436"/>
            <a:ext cx="475264" cy="50677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/>
          <p:cNvCxnSpPr/>
          <p:nvPr/>
        </p:nvCxnSpPr>
        <p:spPr>
          <a:xfrm>
            <a:off x="4147900" y="4347273"/>
            <a:ext cx="221387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72" name="TextBox 571"/>
          <p:cNvSpPr txBox="1"/>
          <p:nvPr/>
        </p:nvSpPr>
        <p:spPr>
          <a:xfrm>
            <a:off x="4828317" y="2716255"/>
            <a:ext cx="101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rs</a:t>
            </a:r>
            <a:endParaRPr lang="en-US" sz="1400" dirty="0"/>
          </a:p>
        </p:txBody>
      </p:sp>
      <p:sp>
        <p:nvSpPr>
          <p:cNvPr id="573" name="TextBox 572"/>
          <p:cNvSpPr txBox="1"/>
          <p:nvPr/>
        </p:nvSpPr>
        <p:spPr>
          <a:xfrm>
            <a:off x="4827343" y="3373218"/>
            <a:ext cx="454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rt</a:t>
            </a:r>
            <a:endParaRPr lang="en-US" sz="1400" dirty="0"/>
          </a:p>
        </p:txBody>
      </p:sp>
      <p:sp>
        <p:nvSpPr>
          <p:cNvPr id="575" name="TextBox 574"/>
          <p:cNvSpPr txBox="1"/>
          <p:nvPr/>
        </p:nvSpPr>
        <p:spPr>
          <a:xfrm>
            <a:off x="2686098" y="919756"/>
            <a:ext cx="1307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PCWriteCond</a:t>
            </a:r>
            <a:endParaRPr lang="en-US" sz="1400" dirty="0"/>
          </a:p>
        </p:txBody>
      </p:sp>
      <p:sp>
        <p:nvSpPr>
          <p:cNvPr id="576" name="TextBox 575"/>
          <p:cNvSpPr txBox="1"/>
          <p:nvPr/>
        </p:nvSpPr>
        <p:spPr>
          <a:xfrm>
            <a:off x="2992649" y="1211740"/>
            <a:ext cx="867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PCWrite</a:t>
            </a:r>
            <a:endParaRPr lang="en-US" sz="1400" dirty="0"/>
          </a:p>
        </p:txBody>
      </p:sp>
      <p:sp>
        <p:nvSpPr>
          <p:cNvPr id="581" name="TextBox 580"/>
          <p:cNvSpPr txBox="1"/>
          <p:nvPr/>
        </p:nvSpPr>
        <p:spPr>
          <a:xfrm>
            <a:off x="3182426" y="1489126"/>
            <a:ext cx="553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IorD</a:t>
            </a:r>
            <a:endParaRPr lang="en-US" sz="1400" dirty="0"/>
          </a:p>
        </p:txBody>
      </p:sp>
      <p:sp>
        <p:nvSpPr>
          <p:cNvPr id="582" name="TextBox 581"/>
          <p:cNvSpPr txBox="1"/>
          <p:nvPr/>
        </p:nvSpPr>
        <p:spPr>
          <a:xfrm>
            <a:off x="2875864" y="1722714"/>
            <a:ext cx="1091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Mem Write</a:t>
            </a:r>
            <a:endParaRPr lang="en-US" sz="1400" dirty="0"/>
          </a:p>
        </p:txBody>
      </p:sp>
      <p:sp>
        <p:nvSpPr>
          <p:cNvPr id="583" name="TextBox 582"/>
          <p:cNvSpPr txBox="1"/>
          <p:nvPr/>
        </p:nvSpPr>
        <p:spPr>
          <a:xfrm>
            <a:off x="2919644" y="1927106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     </a:t>
            </a:r>
            <a:endParaRPr lang="en-US" sz="1400" dirty="0"/>
          </a:p>
        </p:txBody>
      </p:sp>
      <p:sp>
        <p:nvSpPr>
          <p:cNvPr id="585" name="TextBox 584"/>
          <p:cNvSpPr txBox="1"/>
          <p:nvPr/>
        </p:nvSpPr>
        <p:spPr>
          <a:xfrm>
            <a:off x="3357498" y="212898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IRWrite</a:t>
            </a:r>
            <a:endParaRPr lang="en-US" sz="1200" dirty="0"/>
          </a:p>
        </p:txBody>
      </p:sp>
      <p:sp>
        <p:nvSpPr>
          <p:cNvPr id="587" name="TextBox 586"/>
          <p:cNvSpPr txBox="1"/>
          <p:nvPr/>
        </p:nvSpPr>
        <p:spPr>
          <a:xfrm>
            <a:off x="4525482" y="2029301"/>
            <a:ext cx="73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Regdst</a:t>
            </a:r>
            <a:endParaRPr lang="en-US" sz="1400" dirty="0"/>
          </a:p>
        </p:txBody>
      </p:sp>
      <p:sp>
        <p:nvSpPr>
          <p:cNvPr id="588" name="TextBox 587"/>
          <p:cNvSpPr txBox="1"/>
          <p:nvPr/>
        </p:nvSpPr>
        <p:spPr>
          <a:xfrm>
            <a:off x="4627685" y="1795713"/>
            <a:ext cx="9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RegWrite</a:t>
            </a:r>
            <a:endParaRPr lang="en-US" sz="1400" dirty="0"/>
          </a:p>
        </p:txBody>
      </p:sp>
      <p:sp>
        <p:nvSpPr>
          <p:cNvPr id="589" name="TextBox 588"/>
          <p:cNvSpPr txBox="1"/>
          <p:nvPr/>
        </p:nvSpPr>
        <p:spPr>
          <a:xfrm>
            <a:off x="4700676" y="1576729"/>
            <a:ext cx="958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ALUSrcA</a:t>
            </a:r>
            <a:endParaRPr lang="en-US" sz="1400" dirty="0"/>
          </a:p>
        </p:txBody>
      </p:sp>
      <p:sp>
        <p:nvSpPr>
          <p:cNvPr id="590" name="TextBox 589"/>
          <p:cNvSpPr txBox="1"/>
          <p:nvPr/>
        </p:nvSpPr>
        <p:spPr>
          <a:xfrm>
            <a:off x="4671475" y="1299328"/>
            <a:ext cx="928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ALUSrcB</a:t>
            </a:r>
            <a:endParaRPr lang="en-US" sz="1400" dirty="0"/>
          </a:p>
        </p:txBody>
      </p:sp>
      <p:sp>
        <p:nvSpPr>
          <p:cNvPr id="592" name="TextBox 591"/>
          <p:cNvSpPr txBox="1"/>
          <p:nvPr/>
        </p:nvSpPr>
        <p:spPr>
          <a:xfrm>
            <a:off x="4642268" y="1051145"/>
            <a:ext cx="7795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ALUop</a:t>
            </a:r>
            <a:endParaRPr lang="en-US" sz="1400" dirty="0"/>
          </a:p>
        </p:txBody>
      </p:sp>
      <p:sp>
        <p:nvSpPr>
          <p:cNvPr id="593" name="TextBox 592"/>
          <p:cNvSpPr txBox="1"/>
          <p:nvPr/>
        </p:nvSpPr>
        <p:spPr>
          <a:xfrm>
            <a:off x="4583877" y="846759"/>
            <a:ext cx="957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PCSource</a:t>
            </a:r>
            <a:endParaRPr lang="en-US" sz="1400" dirty="0"/>
          </a:p>
        </p:txBody>
      </p:sp>
      <p:sp>
        <p:nvSpPr>
          <p:cNvPr id="594" name="TextBox 593"/>
          <p:cNvSpPr txBox="1"/>
          <p:nvPr/>
        </p:nvSpPr>
        <p:spPr>
          <a:xfrm>
            <a:off x="8379418" y="3051246"/>
            <a:ext cx="529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zero</a:t>
            </a:r>
            <a:endParaRPr lang="en-US" sz="1400" dirty="0"/>
          </a:p>
        </p:txBody>
      </p:sp>
      <p:sp>
        <p:nvSpPr>
          <p:cNvPr id="595" name="TextBox 594"/>
          <p:cNvSpPr txBox="1"/>
          <p:nvPr/>
        </p:nvSpPr>
        <p:spPr>
          <a:xfrm>
            <a:off x="4875849" y="2262883"/>
            <a:ext cx="1936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Inst(0-11) &amp; PC(12-15)</a:t>
            </a:r>
            <a:endParaRPr lang="en-US" sz="1400" dirty="0"/>
          </a:p>
        </p:txBody>
      </p:sp>
      <p:cxnSp>
        <p:nvCxnSpPr>
          <p:cNvPr id="596" name="Straight Arrow Connector 595"/>
          <p:cNvCxnSpPr/>
          <p:nvPr/>
        </p:nvCxnSpPr>
        <p:spPr>
          <a:xfrm flipV="1">
            <a:off x="6890390" y="2177685"/>
            <a:ext cx="0" cy="538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102125" y="4058596"/>
            <a:ext cx="365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rd</a:t>
            </a:r>
            <a:endParaRPr lang="en-US" sz="1400" dirty="0"/>
          </a:p>
        </p:txBody>
      </p:sp>
      <p:cxnSp>
        <p:nvCxnSpPr>
          <p:cNvPr id="115" name="Elbow Connector 114"/>
          <p:cNvCxnSpPr/>
          <p:nvPr/>
        </p:nvCxnSpPr>
        <p:spPr>
          <a:xfrm rot="5400000" flipH="1" flipV="1">
            <a:off x="-249184" y="5193567"/>
            <a:ext cx="2153663" cy="393367"/>
          </a:xfrm>
          <a:prstGeom prst="bentConnector3">
            <a:avLst>
              <a:gd name="adj1" fmla="val 99257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6" name="Elbow Connector 115"/>
          <p:cNvCxnSpPr>
            <a:stCxn id="51" idx="3"/>
          </p:cNvCxnSpPr>
          <p:nvPr/>
        </p:nvCxnSpPr>
        <p:spPr>
          <a:xfrm flipH="1">
            <a:off x="630964" y="3782009"/>
            <a:ext cx="8282945" cy="2670129"/>
          </a:xfrm>
          <a:prstGeom prst="bentConnector3">
            <a:avLst>
              <a:gd name="adj1" fmla="val -1498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98583" y="1897532"/>
            <a:ext cx="1061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MemtoReg</a:t>
            </a:r>
            <a:endParaRPr lang="en-US" sz="1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61464" y="4182820"/>
            <a:ext cx="27415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4983200" y="5092026"/>
            <a:ext cx="252422" cy="237329"/>
          </a:xfrm>
          <a:prstGeom prst="bentConnector3">
            <a:avLst>
              <a:gd name="adj1" fmla="val 97353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96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0063" y="-104589"/>
            <a:ext cx="7690127" cy="57747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Finite State Machine Control: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2585571" y="680320"/>
            <a:ext cx="1829556" cy="18141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ALUSrcA=0</a:t>
            </a:r>
          </a:p>
          <a:p>
            <a:pPr algn="ctr"/>
            <a:r>
              <a:rPr lang="en-US" sz="1200" dirty="0" smtClean="0"/>
              <a:t>IorD=0,IRwrt</a:t>
            </a:r>
          </a:p>
          <a:p>
            <a:pPr algn="ctr"/>
            <a:r>
              <a:rPr lang="en-US" sz="1200" dirty="0" smtClean="0"/>
              <a:t>ALUSrcB=01</a:t>
            </a:r>
          </a:p>
          <a:p>
            <a:pPr algn="ctr"/>
            <a:r>
              <a:rPr lang="en-US" sz="1200" dirty="0" smtClean="0"/>
              <a:t>ALUOp=000</a:t>
            </a:r>
          </a:p>
          <a:p>
            <a:pPr algn="ctr"/>
            <a:r>
              <a:rPr lang="en-US" sz="1200" dirty="0" smtClean="0"/>
              <a:t>PCwrite=1</a:t>
            </a:r>
          </a:p>
          <a:p>
            <a:pPr algn="ctr"/>
            <a:r>
              <a:rPr lang="en-US" sz="1200" dirty="0" smtClean="0"/>
              <a:t>PCSource=00</a:t>
            </a:r>
            <a:endParaRPr lang="en-US" sz="1200" dirty="0"/>
          </a:p>
        </p:txBody>
      </p:sp>
      <p:sp>
        <p:nvSpPr>
          <p:cNvPr id="5" name="Oval 4"/>
          <p:cNvSpPr/>
          <p:nvPr/>
        </p:nvSpPr>
        <p:spPr>
          <a:xfrm>
            <a:off x="6487804" y="680320"/>
            <a:ext cx="1670078" cy="16176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ALUSrcA=0</a:t>
            </a:r>
          </a:p>
          <a:p>
            <a:pPr algn="ctr"/>
            <a:r>
              <a:rPr lang="en-US" sz="1200" dirty="0" smtClean="0"/>
              <a:t>ALUSrcB=10</a:t>
            </a:r>
          </a:p>
          <a:p>
            <a:pPr algn="ctr"/>
            <a:r>
              <a:rPr lang="en-US" sz="1200" dirty="0" smtClean="0"/>
              <a:t>ALUop=000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7295541" y="3108725"/>
            <a:ext cx="1171825" cy="113949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PCwrite</a:t>
            </a:r>
          </a:p>
          <a:p>
            <a:pPr algn="ctr"/>
            <a:r>
              <a:rPr lang="en-US" sz="1100" dirty="0" smtClean="0"/>
              <a:t>PCSource=10</a:t>
            </a:r>
            <a:endParaRPr lang="en-US" sz="1100" dirty="0"/>
          </a:p>
        </p:txBody>
      </p:sp>
      <p:sp>
        <p:nvSpPr>
          <p:cNvPr id="7" name="Oval 6"/>
          <p:cNvSpPr/>
          <p:nvPr/>
        </p:nvSpPr>
        <p:spPr>
          <a:xfrm>
            <a:off x="5558505" y="2904512"/>
            <a:ext cx="1458509" cy="139445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ALUSrcA=1</a:t>
            </a:r>
          </a:p>
          <a:p>
            <a:pPr algn="ctr"/>
            <a:r>
              <a:rPr lang="en-US" sz="1100" dirty="0" smtClean="0"/>
              <a:t>ALUSrcB=00</a:t>
            </a:r>
          </a:p>
          <a:p>
            <a:pPr algn="ctr"/>
            <a:r>
              <a:rPr lang="en-US" sz="1100" dirty="0" smtClean="0"/>
              <a:t>ALUop=011</a:t>
            </a:r>
          </a:p>
          <a:p>
            <a:pPr algn="ctr"/>
            <a:r>
              <a:rPr lang="en-US" sz="1100" dirty="0" smtClean="0"/>
              <a:t>PCwritecond</a:t>
            </a:r>
          </a:p>
          <a:p>
            <a:pPr algn="ctr"/>
            <a:r>
              <a:rPr lang="en-US" sz="1100" dirty="0" smtClean="0"/>
              <a:t>PCSource=01</a:t>
            </a:r>
            <a:endParaRPr lang="en-US" sz="1100" dirty="0"/>
          </a:p>
        </p:txBody>
      </p:sp>
      <p:sp>
        <p:nvSpPr>
          <p:cNvPr id="8" name="Oval 7"/>
          <p:cNvSpPr/>
          <p:nvPr/>
        </p:nvSpPr>
        <p:spPr>
          <a:xfrm>
            <a:off x="3500350" y="2904513"/>
            <a:ext cx="1428868" cy="134370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ALUSrcA=1</a:t>
            </a:r>
          </a:p>
          <a:p>
            <a:pPr algn="ctr"/>
            <a:r>
              <a:rPr lang="en-US" sz="1100" dirty="0" smtClean="0"/>
              <a:t>ALUSrcB=00</a:t>
            </a:r>
          </a:p>
          <a:p>
            <a:pPr algn="ctr"/>
            <a:r>
              <a:rPr lang="en-US" sz="1100" dirty="0" smtClean="0"/>
              <a:t>ALUop= opcode(2-0)</a:t>
            </a:r>
            <a:endParaRPr lang="en-US" sz="1100" dirty="0"/>
          </a:p>
        </p:txBody>
      </p:sp>
      <p:sp>
        <p:nvSpPr>
          <p:cNvPr id="9" name="Oval 8"/>
          <p:cNvSpPr/>
          <p:nvPr/>
        </p:nvSpPr>
        <p:spPr>
          <a:xfrm>
            <a:off x="1553883" y="2629647"/>
            <a:ext cx="1371086" cy="132652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</a:t>
            </a:r>
            <a:r>
              <a:rPr lang="en-US" sz="1100" dirty="0" smtClean="0"/>
              <a:t>LUSrcA=1</a:t>
            </a:r>
          </a:p>
          <a:p>
            <a:pPr algn="ctr"/>
            <a:r>
              <a:rPr lang="en-US" sz="1100" dirty="0" smtClean="0"/>
              <a:t>ALUSrcB=00</a:t>
            </a:r>
          </a:p>
          <a:p>
            <a:pPr algn="ctr"/>
            <a:r>
              <a:rPr lang="en-US" sz="1100" dirty="0" smtClean="0"/>
              <a:t>AlUop=000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>
          <a:xfrm>
            <a:off x="1810610" y="4298965"/>
            <a:ext cx="857631" cy="87660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IorD=1</a:t>
            </a:r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3885916" y="4480445"/>
            <a:ext cx="1253849" cy="13086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Memwrite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dirty="0" smtClean="0"/>
              <a:t>IorD=1</a:t>
            </a:r>
            <a:endParaRPr lang="en-US" sz="1100" dirty="0"/>
          </a:p>
        </p:txBody>
      </p:sp>
      <p:sp>
        <p:nvSpPr>
          <p:cNvPr id="12" name="Oval 11"/>
          <p:cNvSpPr/>
          <p:nvPr/>
        </p:nvSpPr>
        <p:spPr>
          <a:xfrm>
            <a:off x="5558505" y="4672097"/>
            <a:ext cx="1244915" cy="124460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RegDst=1</a:t>
            </a:r>
          </a:p>
          <a:p>
            <a:pPr algn="ctr"/>
            <a:r>
              <a:rPr lang="en-US" sz="1200" dirty="0" err="1" smtClean="0"/>
              <a:t>Regwrite</a:t>
            </a:r>
            <a:endParaRPr lang="en-US" sz="1200" dirty="0" smtClean="0"/>
          </a:p>
          <a:p>
            <a:pPr algn="ctr"/>
            <a:r>
              <a:rPr lang="en-US" sz="1200" dirty="0" err="1" smtClean="0"/>
              <a:t>Memtoreg</a:t>
            </a:r>
            <a:r>
              <a:rPr lang="en-US" sz="1200" dirty="0" smtClean="0"/>
              <a:t>=0</a:t>
            </a:r>
            <a:endParaRPr lang="en-US" sz="1200" dirty="0"/>
          </a:p>
        </p:txBody>
      </p:sp>
      <p:sp>
        <p:nvSpPr>
          <p:cNvPr id="13" name="Oval 12"/>
          <p:cNvSpPr/>
          <p:nvPr/>
        </p:nvSpPr>
        <p:spPr>
          <a:xfrm>
            <a:off x="1741074" y="5627680"/>
            <a:ext cx="1058421" cy="110241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RegDst=0</a:t>
            </a:r>
          </a:p>
          <a:p>
            <a:pPr algn="ctr"/>
            <a:r>
              <a:rPr lang="en-US" sz="1100" dirty="0" err="1" smtClean="0"/>
              <a:t>Regwrite</a:t>
            </a:r>
            <a:endParaRPr lang="en-US" sz="1100" dirty="0" smtClean="0"/>
          </a:p>
          <a:p>
            <a:pPr algn="ctr"/>
            <a:r>
              <a:rPr lang="en-US" sz="1100" dirty="0" err="1" smtClean="0"/>
              <a:t>Memto</a:t>
            </a:r>
            <a:r>
              <a:rPr lang="en-US" sz="1100" dirty="0" smtClean="0"/>
              <a:t> </a:t>
            </a:r>
            <a:r>
              <a:rPr lang="en-US" sz="1100" dirty="0" err="1" smtClean="0"/>
              <a:t>Reg</a:t>
            </a:r>
            <a:r>
              <a:rPr lang="en-US" sz="1100" dirty="0" smtClean="0"/>
              <a:t>=1</a:t>
            </a:r>
            <a:endParaRPr lang="en-US" sz="11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901964" y="1760072"/>
            <a:ext cx="3585842" cy="1341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15127" y="1457012"/>
            <a:ext cx="20726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8" idx="7"/>
          </p:cNvCxnSpPr>
          <p:nvPr/>
        </p:nvCxnSpPr>
        <p:spPr>
          <a:xfrm flipH="1">
            <a:off x="4719965" y="2061071"/>
            <a:ext cx="2012416" cy="1040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7" idx="7"/>
          </p:cNvCxnSpPr>
          <p:nvPr/>
        </p:nvCxnSpPr>
        <p:spPr>
          <a:xfrm flipH="1">
            <a:off x="6803420" y="2348717"/>
            <a:ext cx="365245" cy="760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6" idx="0"/>
          </p:cNvCxnSpPr>
          <p:nvPr/>
        </p:nvCxnSpPr>
        <p:spPr>
          <a:xfrm>
            <a:off x="7686311" y="2233399"/>
            <a:ext cx="195143" cy="875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4"/>
            <a:endCxn id="10" idx="0"/>
          </p:cNvCxnSpPr>
          <p:nvPr/>
        </p:nvCxnSpPr>
        <p:spPr>
          <a:xfrm>
            <a:off x="2239426" y="3956176"/>
            <a:ext cx="0" cy="342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4"/>
          </p:cNvCxnSpPr>
          <p:nvPr/>
        </p:nvCxnSpPr>
        <p:spPr>
          <a:xfrm>
            <a:off x="2239426" y="5175571"/>
            <a:ext cx="0" cy="452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5"/>
            <a:endCxn id="11" idx="1"/>
          </p:cNvCxnSpPr>
          <p:nvPr/>
        </p:nvCxnSpPr>
        <p:spPr>
          <a:xfrm>
            <a:off x="2724178" y="3761910"/>
            <a:ext cx="1345360" cy="91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8" idx="5"/>
            <a:endCxn id="12" idx="1"/>
          </p:cNvCxnSpPr>
          <p:nvPr/>
        </p:nvCxnSpPr>
        <p:spPr>
          <a:xfrm>
            <a:off x="4719965" y="4051438"/>
            <a:ext cx="1020854" cy="802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688353" y="1471067"/>
            <a:ext cx="8972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H="1">
            <a:off x="7464342" y="3144433"/>
            <a:ext cx="159429" cy="251259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>
            <a:off x="7877675" y="4287792"/>
            <a:ext cx="922678" cy="66447"/>
          </a:xfrm>
          <a:prstGeom prst="bentConnector3">
            <a:avLst>
              <a:gd name="adj1" fmla="val 1420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endCxn id="4" idx="0"/>
          </p:cNvCxnSpPr>
          <p:nvPr/>
        </p:nvCxnSpPr>
        <p:spPr>
          <a:xfrm rot="5400000" flipH="1" flipV="1">
            <a:off x="357467" y="3122348"/>
            <a:ext cx="5584910" cy="700854"/>
          </a:xfrm>
          <a:prstGeom prst="bentConnector5">
            <a:avLst>
              <a:gd name="adj1" fmla="val 50"/>
              <a:gd name="adj2" fmla="val 857819"/>
              <a:gd name="adj3" fmla="val 104093"/>
            </a:avLst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489965" y="5789124"/>
            <a:ext cx="0" cy="476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12" idx="4"/>
          </p:cNvCxnSpPr>
          <p:nvPr/>
        </p:nvCxnSpPr>
        <p:spPr>
          <a:xfrm>
            <a:off x="6180963" y="5916706"/>
            <a:ext cx="0" cy="348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703295" y="1135531"/>
            <a:ext cx="609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Start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2614706" y="70223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3600834" y="388474"/>
            <a:ext cx="1722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Instruction Fetch</a:t>
            </a:r>
            <a:endParaRPr lang="en-US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6350001" y="851649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6708589" y="388473"/>
            <a:ext cx="1981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Instruction Decode</a:t>
            </a:r>
          </a:p>
        </p:txBody>
      </p:sp>
      <p:sp>
        <p:nvSpPr>
          <p:cNvPr id="64" name="TextBox 63"/>
          <p:cNvSpPr txBox="1"/>
          <p:nvPr/>
        </p:nvSpPr>
        <p:spPr>
          <a:xfrm rot="20363520">
            <a:off x="3884711" y="1987181"/>
            <a:ext cx="2043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(op=‘lw’)or(op=‘sw’)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 rot="19957859">
            <a:off x="5403470" y="2076828"/>
            <a:ext cx="1233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</a:t>
            </a:r>
            <a:r>
              <a:rPr lang="en-US" sz="1600" dirty="0" smtClean="0"/>
              <a:t>p = R-type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 rot="17612708">
            <a:off x="6439651" y="2450356"/>
            <a:ext cx="898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Op=beq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 rot="15440007">
            <a:off x="7062583" y="2524905"/>
            <a:ext cx="1038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Op=‘jmp’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1344706" y="280894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598705" y="434788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1628589" y="555812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3" name="TextBox 72"/>
          <p:cNvSpPr txBox="1"/>
          <p:nvPr/>
        </p:nvSpPr>
        <p:spPr>
          <a:xfrm>
            <a:off x="3645648" y="466165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361763" y="297330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5393766" y="475129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5438589" y="297329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79" name="TextBox 78"/>
          <p:cNvSpPr txBox="1"/>
          <p:nvPr/>
        </p:nvSpPr>
        <p:spPr>
          <a:xfrm>
            <a:off x="7246470" y="304800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687307" y="2300945"/>
            <a:ext cx="1814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Mem Addr Comp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3884711" y="2614707"/>
            <a:ext cx="605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Exec</a:t>
            </a:r>
            <a:endParaRPr lang="en-US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5319071" y="2629647"/>
            <a:ext cx="1436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Branch Comp</a:t>
            </a:r>
            <a:endParaRPr 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8113059" y="2599768"/>
            <a:ext cx="7466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Jmp </a:t>
            </a:r>
          </a:p>
          <a:p>
            <a:r>
              <a:rPr lang="en-US" sz="1600" dirty="0" smtClean="0"/>
              <a:t>Comp</a:t>
            </a:r>
            <a:endParaRPr lang="en-US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926356" y="4078943"/>
            <a:ext cx="1086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MemAccs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3884701" y="4168593"/>
            <a:ext cx="10868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MemAccs</a:t>
            </a:r>
          </a:p>
          <a:p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403425" y="5274239"/>
            <a:ext cx="1785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Mem Read Comp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5901775" y="4392712"/>
            <a:ext cx="14059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R-type Comp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829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0676" y="-49151"/>
            <a:ext cx="7543800" cy="7349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Defining The Control Signals: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128"/>
              </p:ext>
            </p:extLst>
          </p:nvPr>
        </p:nvGraphicFramePr>
        <p:xfrm>
          <a:off x="613635" y="721519"/>
          <a:ext cx="7823491" cy="56882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34996"/>
                <a:gridCol w="570501"/>
                <a:gridCol w="525461"/>
                <a:gridCol w="570500"/>
                <a:gridCol w="585514"/>
                <a:gridCol w="615540"/>
                <a:gridCol w="598295"/>
                <a:gridCol w="529211"/>
                <a:gridCol w="574571"/>
                <a:gridCol w="574571"/>
                <a:gridCol w="544331"/>
              </a:tblGrid>
              <a:tr h="462228">
                <a:tc>
                  <a:txBody>
                    <a:bodyPr/>
                    <a:lstStyle/>
                    <a:p>
                      <a:r>
                        <a:rPr lang="en-US" dirty="0" smtClean="0"/>
                        <a:t>Signal Name\state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 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RegDst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RegWrite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ALUSrcA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MemWrite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MemtoReg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IorD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IRWrite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PCWrite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PC</a:t>
                      </a:r>
                      <a:r>
                        <a:rPr lang="en-US" baseline="0" dirty="0" smtClean="0"/>
                        <a:t>WriteCond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</a:t>
                      </a:r>
                      <a:endParaRPr lang="en-US" dirty="0"/>
                    </a:p>
                  </a:txBody>
                  <a:tcPr/>
                </a:tc>
              </a:tr>
              <a:tr h="1036811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ALUop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 000</a:t>
                      </a:r>
                    </a:p>
                    <a:p>
                      <a:r>
                        <a:rPr lang="en-US" sz="1200" dirty="0" smtClean="0"/>
                        <a:t>  001</a:t>
                      </a:r>
                    </a:p>
                    <a:p>
                      <a:r>
                        <a:rPr lang="en-US" sz="1200" dirty="0" smtClean="0"/>
                        <a:t>  010</a:t>
                      </a:r>
                    </a:p>
                    <a:p>
                      <a:r>
                        <a:rPr lang="en-US" sz="1200" dirty="0" smtClean="0"/>
                        <a:t>  011</a:t>
                      </a:r>
                    </a:p>
                    <a:p>
                      <a:r>
                        <a:rPr lang="en-US" sz="1200" baseline="0" dirty="0" smtClean="0"/>
                        <a:t>  </a:t>
                      </a:r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/>
                </a:tc>
              </a:tr>
              <a:tr h="43329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ALUSrcB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</a:tr>
              <a:tr h="418353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PCSource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14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9358" y="5976"/>
            <a:ext cx="7543800" cy="457200"/>
          </a:xfrm>
        </p:spPr>
        <p:txBody>
          <a:bodyPr/>
          <a:lstStyle/>
          <a:p>
            <a:r>
              <a:rPr lang="en-US" sz="3200" dirty="0" smtClean="0"/>
              <a:t>Test Program: 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53735"/>
              </p:ext>
            </p:extLst>
          </p:nvPr>
        </p:nvGraphicFramePr>
        <p:xfrm>
          <a:off x="388471" y="754529"/>
          <a:ext cx="8441763" cy="55946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63331"/>
                <a:gridCol w="2609727"/>
                <a:gridCol w="2868705"/>
              </a:tblGrid>
              <a:tr h="590176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Level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Assembly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Machine</a:t>
                      </a:r>
                      <a:r>
                        <a:rPr lang="en-US" baseline="0" dirty="0" smtClean="0"/>
                        <a:t> Language</a:t>
                      </a:r>
                      <a:endParaRPr lang="en-US" dirty="0"/>
                    </a:p>
                  </a:txBody>
                  <a:tcPr/>
                </a:tc>
              </a:tr>
              <a:tr h="5004440">
                <a:tc>
                  <a:txBody>
                    <a:bodyPr/>
                    <a:lstStyle/>
                    <a:p>
                      <a:r>
                        <a:rPr lang="en-US" dirty="0" smtClean="0"/>
                        <a:t> Traditional</a:t>
                      </a:r>
                      <a:r>
                        <a:rPr lang="en-US" baseline="0" dirty="0" smtClean="0"/>
                        <a:t> loop in c: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While (save[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] &lt; k)</a:t>
                      </a:r>
                    </a:p>
                    <a:p>
                      <a:r>
                        <a:rPr lang="en-US" baseline="0" dirty="0" smtClean="0"/>
                        <a:t>     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 += 1;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Assuming:</a:t>
                      </a:r>
                    </a:p>
                    <a:p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 -&gt; $s0</a:t>
                      </a:r>
                    </a:p>
                    <a:p>
                      <a:r>
                        <a:rPr lang="en-US" baseline="0" dirty="0" smtClean="0"/>
                        <a:t>  k -&gt; $s1</a:t>
                      </a:r>
                    </a:p>
                    <a:p>
                      <a:r>
                        <a:rPr lang="en-US" baseline="0" dirty="0" smtClean="0"/>
                        <a:t>  base address of save-&gt;$s3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loop:</a:t>
                      </a:r>
                      <a:r>
                        <a:rPr lang="en-US" baseline="0" dirty="0" smtClean="0"/>
                        <a:t> add $t1,$s0,$0</a:t>
                      </a:r>
                    </a:p>
                    <a:p>
                      <a:r>
                        <a:rPr lang="en-US" baseline="0" dirty="0" smtClean="0"/>
                        <a:t>          add $t1,$t1,$s3</a:t>
                      </a:r>
                    </a:p>
                    <a:p>
                      <a:r>
                        <a:rPr lang="en-US" baseline="0" dirty="0" smtClean="0"/>
                        <a:t>          lw   $t0,0($t1)</a:t>
                      </a:r>
                    </a:p>
                    <a:p>
                      <a:r>
                        <a:rPr lang="en-US" baseline="0" dirty="0" smtClean="0"/>
                        <a:t>   beq $t0,$s1,Exit</a:t>
                      </a:r>
                    </a:p>
                    <a:p>
                      <a:r>
                        <a:rPr lang="en-US" baseline="0" dirty="0" smtClean="0"/>
                        <a:t>           addi $s0,$s0,1</a:t>
                      </a:r>
                    </a:p>
                    <a:p>
                      <a:r>
                        <a:rPr lang="en-US" baseline="0" dirty="0" smtClean="0"/>
                        <a:t>        j loop</a:t>
                      </a:r>
                    </a:p>
                    <a:p>
                      <a:r>
                        <a:rPr lang="en-US" baseline="0" dirty="0" smtClean="0"/>
                        <a:t>Exit: add $s2,$0,$0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Exit: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098236"/>
              </p:ext>
            </p:extLst>
          </p:nvPr>
        </p:nvGraphicFramePr>
        <p:xfrm>
          <a:off x="6021295" y="1411941"/>
          <a:ext cx="2659529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57411"/>
                <a:gridCol w="732118"/>
                <a:gridCol w="635000"/>
                <a:gridCol w="63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876878"/>
              </p:ext>
            </p:extLst>
          </p:nvPr>
        </p:nvGraphicFramePr>
        <p:xfrm>
          <a:off x="6036236" y="1971636"/>
          <a:ext cx="2644589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72352"/>
                <a:gridCol w="642471"/>
                <a:gridCol w="642470"/>
                <a:gridCol w="687296"/>
              </a:tblGrid>
              <a:tr h="261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951041"/>
              </p:ext>
            </p:extLst>
          </p:nvPr>
        </p:nvGraphicFramePr>
        <p:xfrm>
          <a:off x="6036236" y="2594378"/>
          <a:ext cx="2644589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72352"/>
                <a:gridCol w="642471"/>
                <a:gridCol w="642470"/>
                <a:gridCol w="687296"/>
              </a:tblGrid>
              <a:tr h="261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865377"/>
              </p:ext>
            </p:extLst>
          </p:nvPr>
        </p:nvGraphicFramePr>
        <p:xfrm>
          <a:off x="6021295" y="3140036"/>
          <a:ext cx="2644589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72352"/>
                <a:gridCol w="642471"/>
                <a:gridCol w="642470"/>
                <a:gridCol w="687296"/>
              </a:tblGrid>
              <a:tr h="261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1011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108657"/>
              </p:ext>
            </p:extLst>
          </p:nvPr>
        </p:nvGraphicFramePr>
        <p:xfrm>
          <a:off x="6054166" y="3752624"/>
          <a:ext cx="2644589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72352"/>
                <a:gridCol w="642471"/>
                <a:gridCol w="642470"/>
                <a:gridCol w="687296"/>
              </a:tblGrid>
              <a:tr h="261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518029"/>
              </p:ext>
            </p:extLst>
          </p:nvPr>
        </p:nvGraphicFramePr>
        <p:xfrm>
          <a:off x="6054166" y="4365213"/>
          <a:ext cx="2611718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69363"/>
                <a:gridCol w="1942355"/>
              </a:tblGrid>
              <a:tr h="261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loop 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47854"/>
              </p:ext>
            </p:extLst>
          </p:nvPr>
        </p:nvGraphicFramePr>
        <p:xfrm>
          <a:off x="6054166" y="5294553"/>
          <a:ext cx="2644589" cy="3657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72352"/>
                <a:gridCol w="642471"/>
                <a:gridCol w="642470"/>
                <a:gridCol w="687296"/>
              </a:tblGrid>
              <a:tr h="26176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41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063" y="50800"/>
            <a:ext cx="7543800" cy="546847"/>
          </a:xfrm>
        </p:spPr>
        <p:txBody>
          <a:bodyPr/>
          <a:lstStyle/>
          <a:p>
            <a:r>
              <a:rPr lang="en-US" sz="3200" dirty="0" smtClean="0"/>
              <a:t> Future modifications: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60294" y="597647"/>
            <a:ext cx="7971118" cy="5663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- Make changes in the core instruction set and add instructions   like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(a) Jump register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(b) Shift left logic</a:t>
            </a:r>
          </a:p>
          <a:p>
            <a:endParaRPr lang="en-US" sz="2200" dirty="0"/>
          </a:p>
          <a:p>
            <a:r>
              <a:rPr lang="en-US" sz="2200" dirty="0" smtClean="0"/>
              <a:t>-Implement the control unit as a Micro Computer using: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(a) Micro Instructions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(b) Microprogramming.</a:t>
            </a:r>
          </a:p>
          <a:p>
            <a:endParaRPr lang="en-US" sz="2200" dirty="0"/>
          </a:p>
          <a:p>
            <a:r>
              <a:rPr lang="en-US" sz="2200" dirty="0" smtClean="0"/>
              <a:t>-Make effective use of the registers defined.</a:t>
            </a:r>
          </a:p>
          <a:p>
            <a:endParaRPr lang="en-US" sz="2200" dirty="0" smtClean="0"/>
          </a:p>
          <a:p>
            <a:r>
              <a:rPr lang="en-US" sz="3200" dirty="0" smtClean="0"/>
              <a:t>Conclusion: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              The above designed CPU can execute a sequence of instructions which include R-type, Data transfer, branching etc., while its operations for programs which include functions is to be tested.</a:t>
            </a:r>
          </a:p>
        </p:txBody>
      </p:sp>
    </p:spTree>
    <p:extLst>
      <p:ext uri="{BB962C8B-B14F-4D97-AF65-F5344CB8AC3E}">
        <p14:creationId xmlns:p14="http://schemas.microsoft.com/office/powerpoint/2010/main" val="278412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5828" y="2112682"/>
            <a:ext cx="7543800" cy="914400"/>
          </a:xfrm>
        </p:spPr>
        <p:txBody>
          <a:bodyPr/>
          <a:lstStyle/>
          <a:p>
            <a:r>
              <a:rPr lang="en-US" sz="4800" dirty="0" smtClean="0"/>
              <a:t>            Questions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6806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6149</TotalTime>
  <Words>1322</Words>
  <Application>Microsoft Macintosh PowerPoint</Application>
  <PresentationFormat>On-screen Show (4:3)</PresentationFormat>
  <Paragraphs>466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Elemental</vt:lpstr>
      <vt:lpstr>  CPU Design-Project</vt:lpstr>
      <vt:lpstr>Core Instruction set:-</vt:lpstr>
      <vt:lpstr>Basic Instruction Formats:</vt:lpstr>
      <vt:lpstr>Multicycle Datapath with Control unit:</vt:lpstr>
      <vt:lpstr>Finite State Machine Control:</vt:lpstr>
      <vt:lpstr>Defining The Control Signals:</vt:lpstr>
      <vt:lpstr>Test Program: </vt:lpstr>
      <vt:lpstr> Future modifications:</vt:lpstr>
      <vt:lpstr>            Questions </vt:lpstr>
      <vt:lpstr>        Thank you!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CPU Design-Project</dc:title>
  <dc:creator>Ravitej Uppu</dc:creator>
  <cp:lastModifiedBy>Ravitej Uppu</cp:lastModifiedBy>
  <cp:revision>93</cp:revision>
  <dcterms:created xsi:type="dcterms:W3CDTF">2010-11-15T18:13:46Z</dcterms:created>
  <dcterms:modified xsi:type="dcterms:W3CDTF">2010-11-30T14:18:00Z</dcterms:modified>
</cp:coreProperties>
</file>